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g1tqePJDbYZpvU395018mAmS5m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7357017e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137357017e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7357017e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37357017e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6e0597edb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f6e0597edb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3c163a3b3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3c163a3b3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43c163a3b3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3c163a3b3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3c163a3b3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43c163a3b3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3c163a3b3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3c163a3b3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43c163a3b3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7357017e1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37357017e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7357017e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137357017e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3c163a3b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3c163a3b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43c163a3b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3c163a3b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3c163a3b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43c163a3b3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3c163a3b3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3c163a3b3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43c163a3b3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de título">
  <p:cSld name="2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2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de título">
  <p:cSld name="3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6798185" y="1731109"/>
            <a:ext cx="52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s-MX" sz="4400">
                <a:solidFill>
                  <a:schemeClr val="dk1"/>
                </a:solidFill>
              </a:rPr>
              <a:t>TRANSFORMERS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026511" y="3342184"/>
            <a:ext cx="5085300" cy="21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Jose David Santacruz 2180059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Juan Camilo Gutierrez Hoyos 2185149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Juan Camilo Espinosa Dominguez 2175762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Daniel Fernando Correa Pabon 2175311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Carlos Enrique Peñaranda Velez 2226666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5712746" y="2872300"/>
            <a:ext cx="746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s-MX" sz="3100">
                <a:solidFill>
                  <a:schemeClr val="dk1"/>
                </a:solidFill>
              </a:rPr>
              <a:t>SEMINARIO ETICA IA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7085700" y="3482575"/>
            <a:ext cx="4714800" cy="1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7357017e1_0_10"/>
          <p:cNvSpPr txBox="1"/>
          <p:nvPr/>
        </p:nvSpPr>
        <p:spPr>
          <a:xfrm>
            <a:off x="3464775" y="729225"/>
            <a:ext cx="160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800">
                <a:solidFill>
                  <a:schemeClr val="dk1"/>
                </a:solidFill>
              </a:rPr>
              <a:t>GPT-3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37357017e1_0_10"/>
          <p:cNvSpPr txBox="1"/>
          <p:nvPr/>
        </p:nvSpPr>
        <p:spPr>
          <a:xfrm>
            <a:off x="6327330" y="729225"/>
            <a:ext cx="438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800">
                <a:solidFill>
                  <a:schemeClr val="dk1"/>
                </a:solidFill>
              </a:rPr>
              <a:t>Megatron-Turing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37357017e1_0_10"/>
          <p:cNvSpPr txBox="1"/>
          <p:nvPr/>
        </p:nvSpPr>
        <p:spPr>
          <a:xfrm>
            <a:off x="942075" y="1377375"/>
            <a:ext cx="25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 u="sng">
                <a:solidFill>
                  <a:schemeClr val="dk1"/>
                </a:solidFill>
              </a:rPr>
              <a:t>Desarrollado por</a:t>
            </a:r>
            <a:endParaRPr sz="1800" u="sng" cap="none" strike="noStrike">
              <a:solidFill>
                <a:srgbClr val="000000"/>
              </a:solidFill>
            </a:endParaRPr>
          </a:p>
        </p:txBody>
      </p:sp>
      <p:sp>
        <p:nvSpPr>
          <p:cNvPr id="178" name="Google Shape;178;g137357017e1_0_10"/>
          <p:cNvSpPr txBox="1"/>
          <p:nvPr/>
        </p:nvSpPr>
        <p:spPr>
          <a:xfrm>
            <a:off x="3464775" y="1377375"/>
            <a:ext cx="25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Open AI</a:t>
            </a:r>
            <a:endParaRPr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79" name="Google Shape;179;g137357017e1_0_10"/>
          <p:cNvSpPr txBox="1"/>
          <p:nvPr/>
        </p:nvSpPr>
        <p:spPr>
          <a:xfrm>
            <a:off x="6327325" y="1377375"/>
            <a:ext cx="25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NVIDIA &amp; Microsoft</a:t>
            </a:r>
            <a:endParaRPr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80" name="Google Shape;180;g137357017e1_0_10"/>
          <p:cNvSpPr txBox="1"/>
          <p:nvPr/>
        </p:nvSpPr>
        <p:spPr>
          <a:xfrm>
            <a:off x="942075" y="1860275"/>
            <a:ext cx="25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 u="sng">
                <a:solidFill>
                  <a:schemeClr val="dk1"/>
                </a:solidFill>
              </a:rPr>
              <a:t>Noº de </a:t>
            </a:r>
            <a:r>
              <a:rPr lang="es-MX" sz="1800" u="sng">
                <a:solidFill>
                  <a:schemeClr val="dk1"/>
                </a:solidFill>
              </a:rPr>
              <a:t>parámetros</a:t>
            </a:r>
            <a:endParaRPr sz="1800" u="sng" cap="none" strike="noStrike">
              <a:solidFill>
                <a:srgbClr val="000000"/>
              </a:solidFill>
            </a:endParaRPr>
          </a:p>
        </p:txBody>
      </p:sp>
      <p:sp>
        <p:nvSpPr>
          <p:cNvPr id="181" name="Google Shape;181;g137357017e1_0_10"/>
          <p:cNvSpPr txBox="1"/>
          <p:nvPr/>
        </p:nvSpPr>
        <p:spPr>
          <a:xfrm>
            <a:off x="3464775" y="1860275"/>
            <a:ext cx="25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175 Billones</a:t>
            </a:r>
            <a:endParaRPr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82" name="Google Shape;182;g137357017e1_0_10"/>
          <p:cNvSpPr txBox="1"/>
          <p:nvPr/>
        </p:nvSpPr>
        <p:spPr>
          <a:xfrm>
            <a:off x="6327325" y="1860275"/>
            <a:ext cx="25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530 Billones</a:t>
            </a:r>
            <a:endParaRPr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83" name="Google Shape;183;g137357017e1_0_10"/>
          <p:cNvSpPr txBox="1"/>
          <p:nvPr/>
        </p:nvSpPr>
        <p:spPr>
          <a:xfrm>
            <a:off x="942075" y="2382650"/>
            <a:ext cx="25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 u="sng">
                <a:solidFill>
                  <a:schemeClr val="dk1"/>
                </a:solidFill>
              </a:rPr>
              <a:t>Arquitectura</a:t>
            </a:r>
            <a:endParaRPr sz="1800" u="sng" cap="none" strike="noStrike">
              <a:solidFill>
                <a:srgbClr val="000000"/>
              </a:solidFill>
            </a:endParaRPr>
          </a:p>
        </p:txBody>
      </p:sp>
      <p:sp>
        <p:nvSpPr>
          <p:cNvPr id="184" name="Google Shape;184;g137357017e1_0_10"/>
          <p:cNvSpPr txBox="1"/>
          <p:nvPr/>
        </p:nvSpPr>
        <p:spPr>
          <a:xfrm>
            <a:off x="3464775" y="2382650"/>
            <a:ext cx="25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Transformers</a:t>
            </a:r>
            <a:endParaRPr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85" name="Google Shape;185;g137357017e1_0_10"/>
          <p:cNvSpPr txBox="1"/>
          <p:nvPr/>
        </p:nvSpPr>
        <p:spPr>
          <a:xfrm>
            <a:off x="6327325" y="2382650"/>
            <a:ext cx="25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Transformers</a:t>
            </a:r>
            <a:endParaRPr sz="1800" u="none" cap="none" strike="noStrike">
              <a:solidFill>
                <a:srgbClr val="000000"/>
              </a:solidFill>
            </a:endParaRPr>
          </a:p>
        </p:txBody>
      </p:sp>
      <p:pic>
        <p:nvPicPr>
          <p:cNvPr id="186" name="Google Shape;186;g137357017e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575" y="3175175"/>
            <a:ext cx="1032138" cy="103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37357017e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450" y="3175175"/>
            <a:ext cx="1032150" cy="10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37357017e1_0_10"/>
          <p:cNvSpPr txBox="1"/>
          <p:nvPr/>
        </p:nvSpPr>
        <p:spPr>
          <a:xfrm>
            <a:off x="859450" y="4395075"/>
            <a:ext cx="528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Automatización de procesos con </a:t>
            </a:r>
            <a:r>
              <a:rPr lang="es-MX" sz="1800">
                <a:solidFill>
                  <a:schemeClr val="dk1"/>
                </a:solidFill>
              </a:rPr>
              <a:t>análisis</a:t>
            </a:r>
            <a:r>
              <a:rPr lang="es-MX" sz="1800">
                <a:solidFill>
                  <a:schemeClr val="dk1"/>
                </a:solidFill>
              </a:rPr>
              <a:t> de texto.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Extracción de información.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Identificación de patrones.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Desarrollo de nuevas soluciones.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9" name="Google Shape;189;g137357017e1_0_10"/>
          <p:cNvSpPr txBox="1"/>
          <p:nvPr/>
        </p:nvSpPr>
        <p:spPr>
          <a:xfrm>
            <a:off x="6485950" y="4395075"/>
            <a:ext cx="528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Prejuicios hacia grupos sociales.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Fraudes y noticias falsas.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Extracción de información personal de personas para beneficio propio.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Influencia en emociones u opiniones.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7357017e1_0_16"/>
          <p:cNvSpPr txBox="1"/>
          <p:nvPr/>
        </p:nvSpPr>
        <p:spPr>
          <a:xfrm>
            <a:off x="843725" y="621000"/>
            <a:ext cx="486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</a:rPr>
              <a:t>CONCLUSIONES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137357017e1_0_16"/>
          <p:cNvSpPr txBox="1"/>
          <p:nvPr/>
        </p:nvSpPr>
        <p:spPr>
          <a:xfrm>
            <a:off x="843721" y="1899751"/>
            <a:ext cx="621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-MX" sz="2000">
                <a:solidFill>
                  <a:schemeClr val="dk1"/>
                </a:solidFill>
              </a:rPr>
              <a:t>Enorme crecimiento en los modelos basados en </a:t>
            </a:r>
            <a:r>
              <a:rPr lang="es-MX" sz="2000">
                <a:solidFill>
                  <a:schemeClr val="dk1"/>
                </a:solidFill>
              </a:rPr>
              <a:t>transformers</a:t>
            </a:r>
            <a:r>
              <a:rPr lang="es-MX" sz="2000">
                <a:solidFill>
                  <a:schemeClr val="dk1"/>
                </a:solidFill>
              </a:rPr>
              <a:t> 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196" name="Google Shape;196;g137357017e1_0_16"/>
          <p:cNvSpPr txBox="1"/>
          <p:nvPr/>
        </p:nvSpPr>
        <p:spPr>
          <a:xfrm>
            <a:off x="843721" y="2911843"/>
            <a:ext cx="621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-MX" sz="2000">
                <a:solidFill>
                  <a:schemeClr val="dk1"/>
                </a:solidFill>
              </a:rPr>
              <a:t>Aumento del trabajo de cómputo </a:t>
            </a:r>
            <a:r>
              <a:rPr lang="es-MX" sz="2000">
                <a:solidFill>
                  <a:schemeClr val="dk1"/>
                </a:solidFill>
              </a:rPr>
              <a:t>para</a:t>
            </a:r>
            <a:r>
              <a:rPr lang="es-MX" sz="2000">
                <a:solidFill>
                  <a:schemeClr val="dk1"/>
                </a:solidFill>
              </a:rPr>
              <a:t> el entrenamiento de los </a:t>
            </a:r>
            <a:r>
              <a:rPr lang="es-MX" sz="2000">
                <a:solidFill>
                  <a:schemeClr val="dk1"/>
                </a:solidFill>
              </a:rPr>
              <a:t>modelos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197" name="Google Shape;197;g137357017e1_0_16"/>
          <p:cNvSpPr txBox="1"/>
          <p:nvPr/>
        </p:nvSpPr>
        <p:spPr>
          <a:xfrm>
            <a:off x="843721" y="4020225"/>
            <a:ext cx="621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s-MX" sz="2000">
                <a:solidFill>
                  <a:schemeClr val="dk1"/>
                </a:solidFill>
              </a:rPr>
              <a:t>Modelos con capacidades para el NLP nunca antes vistos (LaMDA)</a:t>
            </a:r>
            <a:endParaRPr i="0" sz="2000" u="none" cap="none" strike="noStrike">
              <a:solidFill>
                <a:srgbClr val="000000"/>
              </a:solidFill>
            </a:endParaRPr>
          </a:p>
        </p:txBody>
      </p:sp>
      <p:sp>
        <p:nvSpPr>
          <p:cNvPr id="198" name="Google Shape;198;g137357017e1_0_16"/>
          <p:cNvSpPr txBox="1"/>
          <p:nvPr/>
        </p:nvSpPr>
        <p:spPr>
          <a:xfrm>
            <a:off x="843721" y="4958255"/>
            <a:ext cx="621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s-MX" sz="2000">
                <a:solidFill>
                  <a:schemeClr val="dk1"/>
                </a:solidFill>
              </a:rPr>
              <a:t>Una herramienta con potencial de ser usada de manera maliciosa</a:t>
            </a:r>
            <a:r>
              <a:rPr lang="es-MX" sz="1700">
                <a:solidFill>
                  <a:schemeClr val="dk1"/>
                </a:solidFill>
              </a:rPr>
              <a:t> </a:t>
            </a:r>
            <a:endParaRPr i="0" sz="1700" u="none" cap="none" strike="noStrike">
              <a:solidFill>
                <a:srgbClr val="000000"/>
              </a:solidFill>
            </a:endParaRPr>
          </a:p>
        </p:txBody>
      </p:sp>
      <p:pic>
        <p:nvPicPr>
          <p:cNvPr id="199" name="Google Shape;199;g137357017e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050" y="3547729"/>
            <a:ext cx="1653025" cy="16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37357017e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6052" y="1427238"/>
            <a:ext cx="1653025" cy="16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6e0597edb_1_48"/>
          <p:cNvSpPr txBox="1"/>
          <p:nvPr/>
        </p:nvSpPr>
        <p:spPr>
          <a:xfrm>
            <a:off x="7630160" y="2326640"/>
            <a:ext cx="3342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b="1" i="0" lang="es-MX" sz="1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</a:t>
            </a:r>
            <a:endParaRPr b="1" i="0" sz="1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3c163a3b3_0_43"/>
          <p:cNvSpPr txBox="1"/>
          <p:nvPr/>
        </p:nvSpPr>
        <p:spPr>
          <a:xfrm>
            <a:off x="652150" y="724225"/>
            <a:ext cx="5456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modelos neuronales secuenciales (RNN) la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las palabras lejanas e iniciales se debilita y la secuencialidad imposibilita la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paralelización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durante el entrenamiento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g143c163a3b3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323" y="592000"/>
            <a:ext cx="5140875" cy="15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43c163a3b3_0_43"/>
          <p:cNvSpPr txBox="1"/>
          <p:nvPr/>
        </p:nvSpPr>
        <p:spPr>
          <a:xfrm>
            <a:off x="4627900" y="2525950"/>
            <a:ext cx="7460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crea el LSTM (long-short term memory unit), soluciona el gradiente descendente y permite que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temprano en la secuencia pueda ser aplicada adelante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143c163a3b3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275" y="2098100"/>
            <a:ext cx="2862725" cy="19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43c163a3b3_0_43"/>
          <p:cNvSpPr txBox="1"/>
          <p:nvPr/>
        </p:nvSpPr>
        <p:spPr>
          <a:xfrm>
            <a:off x="535875" y="4182650"/>
            <a:ext cx="5526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agregan mecanismos de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atención (Attention)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permiten crear modelos de dependencia sin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importar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distancia  en las secuencias de entrada o salida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143c163a3b3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1050" y="3624850"/>
            <a:ext cx="3174100" cy="1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43c163a3b3_0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8200" y="3403600"/>
            <a:ext cx="2082050" cy="20079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43c163a3b3_0_43"/>
          <p:cNvSpPr txBox="1"/>
          <p:nvPr/>
        </p:nvSpPr>
        <p:spPr>
          <a:xfrm>
            <a:off x="374975" y="5411500"/>
            <a:ext cx="10805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Solo Attention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empezó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2017 con el paper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“Attention is all you need”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 paper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importante en la historia de NLP con transformers desarrollado por Google, las modificaciones requeridas a Attention para Transformer son: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</a:rPr>
              <a:t>•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b="1" lang="es-MX" sz="1800">
                <a:solidFill>
                  <a:schemeClr val="dk1"/>
                </a:solidFill>
              </a:rPr>
              <a:t>•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Multihead attention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s-MX" sz="1800">
                <a:solidFill>
                  <a:schemeClr val="dk1"/>
                </a:solidFill>
              </a:rPr>
              <a:t>•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Positional encoding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143c163a3b3_0_43"/>
          <p:cNvSpPr txBox="1"/>
          <p:nvPr/>
        </p:nvSpPr>
        <p:spPr>
          <a:xfrm>
            <a:off x="3927325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TRANSFORMERS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3c163a3b3_0_48"/>
          <p:cNvSpPr txBox="1"/>
          <p:nvPr/>
        </p:nvSpPr>
        <p:spPr>
          <a:xfrm>
            <a:off x="370025" y="1467163"/>
            <a:ext cx="1156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transformer permite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paralelización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desarrollar dependencias entre entrada y salida, mejorando calidad y eficiencia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43c163a3b3_0_48"/>
          <p:cNvSpPr txBox="1"/>
          <p:nvPr/>
        </p:nvSpPr>
        <p:spPr>
          <a:xfrm>
            <a:off x="478625" y="1962775"/>
            <a:ext cx="11347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Self-attention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Es un mecanismo de Attention, relaciona diferentes posiciones de una secuencia sencilla para calcular una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secuencia.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43c163a3b3_0_48"/>
          <p:cNvSpPr txBox="1"/>
          <p:nvPr/>
        </p:nvSpPr>
        <p:spPr>
          <a:xfrm>
            <a:off x="246675" y="3058400"/>
            <a:ext cx="27729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mecanismo de Attention empleado es “scaled dot-product attention” opera la pregunta (Query), las llaves (Keys) y valores.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g143c163a3b3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175" y="3058412"/>
            <a:ext cx="1311175" cy="21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43c163a3b3_0_48"/>
          <p:cNvSpPr txBox="1"/>
          <p:nvPr/>
        </p:nvSpPr>
        <p:spPr>
          <a:xfrm>
            <a:off x="4539100" y="3217700"/>
            <a:ext cx="23385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Multi-head attention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En lugar de aplicar una sola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Attention, se aplican a varias en paralelo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143c163a3b3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350" y="2919023"/>
            <a:ext cx="1669125" cy="23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43c163a3b3_0_48"/>
          <p:cNvSpPr txBox="1"/>
          <p:nvPr/>
        </p:nvSpPr>
        <p:spPr>
          <a:xfrm>
            <a:off x="8884225" y="2919025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Positional encoding: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el orden de los tokens en la secuencia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143c163a3b3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1100" y="4003923"/>
            <a:ext cx="33909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43c163a3b3_0_48"/>
          <p:cNvSpPr txBox="1"/>
          <p:nvPr/>
        </p:nvSpPr>
        <p:spPr>
          <a:xfrm>
            <a:off x="3927325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TRANSFORMERS</a:t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43c163a3b3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175" y="478025"/>
            <a:ext cx="3248025" cy="4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43c163a3b3_0_92"/>
          <p:cNvSpPr txBox="1"/>
          <p:nvPr/>
        </p:nvSpPr>
        <p:spPr>
          <a:xfrm>
            <a:off x="1411188" y="5219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transformer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143c163a3b3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275" y="1272100"/>
            <a:ext cx="6957776" cy="32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43c163a3b3_0_92"/>
          <p:cNvSpPr txBox="1"/>
          <p:nvPr/>
        </p:nvSpPr>
        <p:spPr>
          <a:xfrm>
            <a:off x="5289025" y="4756200"/>
            <a:ext cx="57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el contexto afecta el resultado usando Attention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43c163a3b3_0_92"/>
          <p:cNvSpPr txBox="1"/>
          <p:nvPr/>
        </p:nvSpPr>
        <p:spPr>
          <a:xfrm>
            <a:off x="3927325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TRANSFORMERS</a:t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7357017e1_0_2"/>
          <p:cNvSpPr txBox="1"/>
          <p:nvPr/>
        </p:nvSpPr>
        <p:spPr>
          <a:xfrm>
            <a:off x="589375" y="630075"/>
            <a:ext cx="624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800">
                <a:solidFill>
                  <a:schemeClr val="dk1"/>
                </a:solidFill>
              </a:rPr>
              <a:t>IMPACTOS POSITIVOS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37357017e1_0_2"/>
          <p:cNvSpPr txBox="1"/>
          <p:nvPr/>
        </p:nvSpPr>
        <p:spPr>
          <a:xfrm>
            <a:off x="1094400" y="1843200"/>
            <a:ext cx="952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137357017e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800" y="2539275"/>
            <a:ext cx="4995000" cy="15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37357017e1_0_2"/>
          <p:cNvPicPr preferRelativeResize="0"/>
          <p:nvPr/>
        </p:nvPicPr>
        <p:blipFill rotWithShape="1">
          <a:blip r:embed="rId4">
            <a:alphaModFix/>
          </a:blip>
          <a:srcRect b="7774" l="0" r="0" t="0"/>
          <a:stretch/>
        </p:blipFill>
        <p:spPr>
          <a:xfrm>
            <a:off x="348375" y="2257325"/>
            <a:ext cx="5881225" cy="22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7357017e1_0_6"/>
          <p:cNvSpPr txBox="1"/>
          <p:nvPr/>
        </p:nvSpPr>
        <p:spPr>
          <a:xfrm>
            <a:off x="589375" y="630075"/>
            <a:ext cx="624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800">
                <a:solidFill>
                  <a:schemeClr val="dk1"/>
                </a:solidFill>
              </a:rPr>
              <a:t>IMPACTOS NEGATIVOS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137357017e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75" y="1687350"/>
            <a:ext cx="4652475" cy="39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37357017e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050" y="2072425"/>
            <a:ext cx="6045000" cy="33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3c163a3b3_0_0"/>
          <p:cNvSpPr txBox="1"/>
          <p:nvPr/>
        </p:nvSpPr>
        <p:spPr>
          <a:xfrm>
            <a:off x="552575" y="484050"/>
            <a:ext cx="1153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700">
                <a:solidFill>
                  <a:schemeClr val="dk1"/>
                </a:solidFill>
              </a:rPr>
              <a:t>TRANSFORMERS PARA NLP (NATURAL LANGUAGE PROCESSING)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143c163a3b3_0_0"/>
          <p:cNvPicPr preferRelativeResize="0"/>
          <p:nvPr/>
        </p:nvPicPr>
        <p:blipFill rotWithShape="1">
          <a:blip r:embed="rId3">
            <a:alphaModFix/>
          </a:blip>
          <a:srcRect b="0" l="1185" r="0" t="13629"/>
          <a:stretch/>
        </p:blipFill>
        <p:spPr>
          <a:xfrm>
            <a:off x="1127650" y="1127350"/>
            <a:ext cx="9936700" cy="53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43c163a3b3_0_0"/>
          <p:cNvSpPr/>
          <p:nvPr/>
        </p:nvSpPr>
        <p:spPr>
          <a:xfrm>
            <a:off x="3137900" y="1065700"/>
            <a:ext cx="7992900" cy="5486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3c163a3b3_0_28"/>
          <p:cNvSpPr txBox="1"/>
          <p:nvPr/>
        </p:nvSpPr>
        <p:spPr>
          <a:xfrm>
            <a:off x="266425" y="1310075"/>
            <a:ext cx="113478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ejemplo es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(Bidirectional Encoder Representations from Transformers)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BERT,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y primera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NLP 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desarrollada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Google y que usa el mecanismo self-attention con  transformers bidireccionales.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Antes de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para NLP usaba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(recurrent neural networks) y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(convolutional neural networks).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requieren orden fijo, secuencia. Los transformers no. Esto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facilitó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modelos pre-entrenados como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pueden analizar texto ambiguo y entender contexto.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 modelos anteriores a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word2vec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GloVe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limitados cuando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requieren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interpretar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contexto y palabras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polisémicas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entrenó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inicialmente con Wikipedia en Ingles y el Brown Corpus y continua aprendiendo de manera no supervisada Se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MLM (Mask language model) y Next Sequence Prediction.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43c163a3b3_0_28"/>
          <p:cNvSpPr txBox="1"/>
          <p:nvPr/>
        </p:nvSpPr>
        <p:spPr>
          <a:xfrm>
            <a:off x="555325" y="533350"/>
            <a:ext cx="1153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700">
                <a:solidFill>
                  <a:schemeClr val="dk1"/>
                </a:solidFill>
              </a:rPr>
              <a:t>TRANSFORMERS PARA NLP (NATURAL LANGUAGE PROCESSING)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3c163a3b3_0_37"/>
          <p:cNvSpPr txBox="1"/>
          <p:nvPr/>
        </p:nvSpPr>
        <p:spPr>
          <a:xfrm>
            <a:off x="365100" y="2079975"/>
            <a:ext cx="113181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Tareas de entendimiento de lenguaje natural: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sentimental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Etiquetado o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semántico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oraciones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Diferenciación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palabras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polisémicas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Q&amp;A: Interacciones pregunta respuesta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 de textos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frases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Búsquedas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basadas en texto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Búsquedas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basadas en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comandos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voz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respuestas conversacionales, agentes virtuales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(ejemplo: Siri, Alexa) 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chatbots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Traducción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diferentes lenguajes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SPAM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43c163a3b3_0_37"/>
          <p:cNvSpPr txBox="1"/>
          <p:nvPr/>
        </p:nvSpPr>
        <p:spPr>
          <a:xfrm>
            <a:off x="661200" y="711000"/>
            <a:ext cx="1153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2600">
                <a:solidFill>
                  <a:schemeClr val="dk1"/>
                </a:solidFill>
              </a:rPr>
              <a:t>APLICACIONES NLP MODELOS BASADOS EN TRANSFORMERS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2018-06-21T19:07:43Z</dcterms:created>
  <dc:creator>Usuario de Microsoft Office</dc:creator>
</cp:coreProperties>
</file>